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F80A2B-6927-4104-A54A-A0A524769177}">
  <a:tblStyle styleId="{A7F80A2B-6927-4104-A54A-A0A5247691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bf9faa8c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9bf9faa8c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bf9faa8c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bf9faa8c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bf9faa8c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bf9faa8c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bf9faa8c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9bf9faa8c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bf9faa8c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9bf9faa8c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bf9faa8c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bf9faa8c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bf9faa8c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bf9faa8c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88ae8f3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b88ae8f3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88ae8f3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b88ae8f3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006f708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c006f708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bf9faa8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bf9faa8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c006f708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c006f708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006f708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006f708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006f7080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c006f7080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006f708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c006f708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006f7080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006f7080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006f7080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006f708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c006f708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c006f708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a069dab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6a069dab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a069dab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6a069dab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a069dab0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a069dab0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a069dab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a069dab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a069dab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a069dab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6ace7bf5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6ace7bf5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600" y="1291775"/>
            <a:ext cx="7197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Machine Learning Project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38761D"/>
                </a:solidFill>
              </a:rPr>
              <a:t>Yahoo Troll Question Detection</a:t>
            </a:r>
            <a:endParaRPr sz="3300">
              <a:solidFill>
                <a:srgbClr val="38761D"/>
              </a:solidFill>
            </a:endParaRPr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29600" y="2571750"/>
            <a:ext cx="8243400" cy="21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Team Name: Kuch_toh_karunga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IMT2020062 Samarth Gattu					</a:t>
            </a:r>
            <a:r>
              <a:rPr lang="en">
                <a:solidFill>
                  <a:srgbClr val="274E13"/>
                </a:solidFill>
              </a:rPr>
              <a:t>Presentation-1    22-10-2022 (slide 2)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IMT2020054 Chaithanya Reddy				</a:t>
            </a:r>
            <a:r>
              <a:rPr lang="en">
                <a:solidFill>
                  <a:srgbClr val="274E13"/>
                </a:solidFill>
              </a:rPr>
              <a:t>Presentation-2    22-11-2022 (slide 3)</a:t>
            </a:r>
            <a:endParaRPr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1312650" y="1613350"/>
            <a:ext cx="659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000000"/>
                </a:solidFill>
              </a:rPr>
              <a:t>Presentation - 2</a:t>
            </a:r>
            <a:endParaRPr b="1" sz="6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Date: 22-11-2022</a:t>
            </a:r>
            <a:r>
              <a:rPr lang="en" sz="7200">
                <a:solidFill>
                  <a:srgbClr val="000000"/>
                </a:solidFill>
              </a:rPr>
              <a:t> </a:t>
            </a:r>
            <a:endParaRPr sz="7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487375" y="1921200"/>
            <a:ext cx="8245200" cy="28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Done all the </a:t>
            </a:r>
            <a:r>
              <a:rPr lang="en"/>
              <a:t>preprocessing</a:t>
            </a:r>
            <a:r>
              <a:rPr lang="en"/>
              <a:t> steps done during last submission (r</a:t>
            </a:r>
            <a:r>
              <a:rPr lang="en"/>
              <a:t>emove URL, remove all special characters, expand contractions, change all letters to lowercase, Tokenized the sentences, remove stop words)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Added parts of speech to the words for lemmatization.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There are some sentences which have multiple languages:</a:t>
            </a:r>
            <a:endParaRPr/>
          </a:p>
          <a:p>
            <a:pPr indent="-311150" lvl="0" marL="13716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We tried translating all language words to english (this process showed estimate time 15hr)</a:t>
            </a:r>
            <a:endParaRPr/>
          </a:p>
          <a:p>
            <a:pPr indent="-311150" lvl="0" marL="13716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We removed stop words in majorly used languages (english, french, spanish, german, etc)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We took a new feature “Profanity” of sentences.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There are few spelling mistakes in sentences ,we removed all the errors.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727650" y="1175975"/>
            <a:ext cx="7688700" cy="1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Preprocessing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509900" y="2380275"/>
            <a:ext cx="8245200" cy="21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Previously we tried Over-sampling.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Now we tried Under-sampling (decreased the rows of majority class).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Both of them gave similar results (</a:t>
            </a:r>
            <a:r>
              <a:rPr lang="en"/>
              <a:t>but o</a:t>
            </a:r>
            <a:r>
              <a:rPr lang="en"/>
              <a:t>ver-sampling gave better f1_score).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Tried different ngram_range [ unigram (1,1), bigram(1,2), trigram(1,3) ,etc].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bigram (1,2) gave betterf1_score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type="title"/>
          </p:nvPr>
        </p:nvSpPr>
        <p:spPr>
          <a:xfrm>
            <a:off x="727650" y="1393700"/>
            <a:ext cx="76887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Oversampling and Undersampling</a:t>
            </a:r>
            <a:endParaRPr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/>
        </p:nvSpPr>
        <p:spPr>
          <a:xfrm>
            <a:off x="671250" y="1434200"/>
            <a:ext cx="7801500" cy="3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 and Observations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OVERFITTING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- Oversampling and Undersampling were giving very high f1_score on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data (more than 90%) but gave 58-62% f1_score on test_data.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Even after many preprocessing steps, f1_score wasn’t increasing.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removed all the pre-processing steps (except count vectorization) and obtained a very high f1_score.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487375" y="1921200"/>
            <a:ext cx="8245200" cy="25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We tried multiple training models (XGBoost, Ridge Classifier, Logistic Regression, KNN model, etc)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Logistic was giving very </a:t>
            </a:r>
            <a:r>
              <a:rPr lang="en"/>
              <a:t>high</a:t>
            </a:r>
            <a:r>
              <a:rPr lang="en"/>
              <a:t> f1_score compared to other models.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So, we tried Logistic regression with many variations (class_weights, solver, max_iterations, etc).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Class_weights boosted the f1_score significantly.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Tried different combinations of Class_weights.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Class_weights = {0.85 for minority class and 0.15 for majority class} and bigram(1,2) gave best f1_score.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type="title"/>
          </p:nvPr>
        </p:nvSpPr>
        <p:spPr>
          <a:xfrm>
            <a:off x="727650" y="1183450"/>
            <a:ext cx="76887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Training models used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31"/>
          <p:cNvGraphicFramePr/>
          <p:nvPr/>
        </p:nvGraphicFramePr>
        <p:xfrm>
          <a:off x="881150" y="203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{A7F80A2B-6927-4104-A54A-A0A524769177}</a:tableStyleId>
              </a:tblPr>
              <a:tblGrid>
                <a:gridCol w="6214800"/>
                <a:gridCol w="1716100"/>
              </a:tblGrid>
              <a:tr h="47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Logistic Regression 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Count-Vectorizer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43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</a:t>
                      </a:r>
                      <a:r>
                        <a:rPr lang="en" sz="1200"/>
                        <a:t>ith preprocessing, multiple ML models with default parameters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(logistic regression, ridge regression, perceptron, xgboost)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Best - </a:t>
                      </a: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0.60158 </a:t>
                      </a:r>
                      <a:endParaRPr sz="1150">
                        <a:solidFill>
                          <a:srgbClr val="33333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333333"/>
                          </a:solidFill>
                        </a:rPr>
                        <a:t>(logistic regression)</a:t>
                      </a:r>
                      <a:endParaRPr sz="125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</a:t>
                      </a:r>
                      <a:r>
                        <a:rPr lang="en" sz="1200"/>
                        <a:t>ith preprocessing (including sampling), ngram_range(1,3), classweights(0.15,0.85)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0.61122</a:t>
                      </a:r>
                      <a:endParaRPr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Without preprocessing (only countvectorizer), ngram_range(1,2), classweights(0.15,0.85)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0.64395 </a:t>
                      </a:r>
                      <a:r>
                        <a:rPr b="1"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(BEST)</a:t>
                      </a:r>
                      <a:endParaRPr b="1"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Without preprocessing (only countvectorizer), ngram_range(1,2), classweights(0.10,0.90)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0.63813</a:t>
                      </a:r>
                      <a:endParaRPr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Without preprocessing (only countvectorizer), ngram_range(1,2), balanced weights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0.60623</a:t>
                      </a:r>
                      <a:endParaRPr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31"/>
          <p:cNvSpPr txBox="1"/>
          <p:nvPr/>
        </p:nvSpPr>
        <p:spPr>
          <a:xfrm>
            <a:off x="637125" y="1276500"/>
            <a:ext cx="7397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 - f1_score on (kaggle)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812050" y="151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What next?</a:t>
            </a:r>
            <a:endParaRPr sz="4900"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727650" y="2634525"/>
            <a:ext cx="76887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In next iteration we will try Neural Network models.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We will try using combination of multiple ML models.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1312650" y="1613350"/>
            <a:ext cx="6594000" cy="30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000000"/>
                </a:solidFill>
              </a:rPr>
              <a:t>Presentation - 3</a:t>
            </a:r>
            <a:endParaRPr b="1" sz="6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Date: 17-12-2022</a:t>
            </a:r>
            <a:r>
              <a:rPr lang="en" sz="7200">
                <a:solidFill>
                  <a:srgbClr val="000000"/>
                </a:solidFill>
              </a:rPr>
              <a:t> </a:t>
            </a:r>
            <a:endParaRPr sz="7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727650" y="1369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541800" y="2047700"/>
            <a:ext cx="8252700" cy="27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Done all the preprocessing steps done during last submission (remove URL, remove all special characters, expand contractions, change all letters to lowercase, Tokenized the sentences, remove stop words)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Added parts of speech to the words for lemmatization.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There are some sentences which have multiple languages:</a:t>
            </a:r>
            <a:endParaRPr/>
          </a:p>
          <a:p>
            <a:pPr indent="-31115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Translation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Remove stop words of multiple languages.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Profanity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There are few spelling mistakes in sentences, we removed all the errors.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Oversampling/Undersampling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35"/>
          <p:cNvGraphicFramePr/>
          <p:nvPr/>
        </p:nvGraphicFramePr>
        <p:xfrm>
          <a:off x="70475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{A7F80A2B-6927-4104-A54A-A0A524769177}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Count-Vectorizer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Tf-Idf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0.5892587486048191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0.5237924682767089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Perceptron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0.49960274804879184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0.46995762928173973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Ridge 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0.5182186234817814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0.558688819039066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Xg-Boost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0.5020454545454546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0.5006962007331419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1" name="Google Shape;241;p35"/>
          <p:cNvSpPr txBox="1"/>
          <p:nvPr/>
        </p:nvSpPr>
        <p:spPr>
          <a:xfrm>
            <a:off x="595800" y="1311050"/>
            <a:ext cx="7952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 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 All preprocessing steps and oversampling are applied, with default parameters of the model 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1485350" y="1523250"/>
            <a:ext cx="659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0000"/>
                </a:solidFill>
              </a:rPr>
              <a:t>Presentation-1</a:t>
            </a:r>
            <a:endParaRPr b="1" sz="7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Date: 22-10-2022</a:t>
            </a:r>
            <a:r>
              <a:rPr lang="en" sz="7200">
                <a:solidFill>
                  <a:srgbClr val="000000"/>
                </a:solidFill>
              </a:rPr>
              <a:t> </a:t>
            </a:r>
            <a:endParaRPr sz="7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729450" y="137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Observations</a:t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729450" y="2098900"/>
            <a:ext cx="7688700" cy="21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All these steps didn’t improve the f1_score significantly.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 OVERFITTING: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Oversampling and Undersampling were giving very high f1_score on training data (more than 90%) but gave 58-62% f1_score on test_data.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Removed all Pre-Processing steps. Great improvement in f1_score.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949425" y="2482700"/>
            <a:ext cx="7688700" cy="22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Countvectorizer</a:t>
            </a:r>
            <a:r>
              <a:rPr lang="en"/>
              <a:t> ngram(1,2), (1,3)... (1,5)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balanced_weights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class_weights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predict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predict_proba</a:t>
            </a:r>
            <a:endParaRPr/>
          </a:p>
        </p:txBody>
      </p:sp>
      <p:sp>
        <p:nvSpPr>
          <p:cNvPr id="253" name="Google Shape;253;p37"/>
          <p:cNvSpPr txBox="1"/>
          <p:nvPr>
            <p:ph type="title"/>
          </p:nvPr>
        </p:nvSpPr>
        <p:spPr>
          <a:xfrm>
            <a:off x="983550" y="145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Logistic Regression</a:t>
            </a:r>
            <a:endParaRPr sz="3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38"/>
          <p:cNvGraphicFramePr/>
          <p:nvPr/>
        </p:nvGraphicFramePr>
        <p:xfrm>
          <a:off x="881150" y="203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{A7F80A2B-6927-4104-A54A-A0A524769177}</a:tableStyleId>
              </a:tblPr>
              <a:tblGrid>
                <a:gridCol w="6214800"/>
                <a:gridCol w="1716100"/>
              </a:tblGrid>
              <a:tr h="47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Logistic Regression 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Count-Vectorizer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43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 preprocessing, multiple ML models with default parameters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(logistic regression, ridge regression, perceptron, xgboost)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Best - 0.60158 </a:t>
                      </a:r>
                      <a:endParaRPr sz="1150">
                        <a:solidFill>
                          <a:srgbClr val="33333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>
                          <a:solidFill>
                            <a:srgbClr val="333333"/>
                          </a:solidFill>
                        </a:rPr>
                        <a:t>(logistic regression)</a:t>
                      </a:r>
                      <a:endParaRPr sz="125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 preprocessing (including sampling), ngram_range(1,3), classweights(0.15,0.85)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0.61122</a:t>
                      </a:r>
                      <a:endParaRPr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Without preprocessing (only countvectorizer), ngram_range(1,2), classweights(0.15,0.85)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0.64395 </a:t>
                      </a:r>
                      <a:r>
                        <a:rPr b="1"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(BEST)</a:t>
                      </a:r>
                      <a:endParaRPr b="1"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Without preprocessing (only countvectorizer), ngram_range(1,2), classweights(0.10,0.90)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0.63813</a:t>
                      </a:r>
                      <a:endParaRPr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Without preprocessing (only countvectorizer), ngram_range(1,2), balanced weights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0.60623</a:t>
                      </a:r>
                      <a:endParaRPr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9" name="Google Shape;259;p38"/>
          <p:cNvSpPr txBox="1"/>
          <p:nvPr/>
        </p:nvSpPr>
        <p:spPr>
          <a:xfrm>
            <a:off x="1310975" y="1259425"/>
            <a:ext cx="7397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 - f1_score on (kaggle)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Hyper parameter tuning</a:t>
            </a:r>
            <a:endParaRPr sz="3100"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-  ngram(1,2)-ngram(1,5), </a:t>
            </a:r>
            <a:r>
              <a:rPr lang="en"/>
              <a:t>countvectorizer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Hyper parameter tuning on class weights.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43604" l="651" r="7554" t="36825"/>
          <a:stretch/>
        </p:blipFill>
        <p:spPr>
          <a:xfrm>
            <a:off x="217500" y="2985975"/>
            <a:ext cx="8709000" cy="18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Hyper parameter tuning</a:t>
            </a:r>
            <a:endParaRPr sz="3100"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-  ngram(1,3), countvectorizer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Hyper parameter tuning on class weights and predict_proba.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 b="45430" l="745" r="7181" t="27371"/>
          <a:stretch/>
        </p:blipFill>
        <p:spPr>
          <a:xfrm>
            <a:off x="332775" y="2943350"/>
            <a:ext cx="8615150" cy="194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p41"/>
          <p:cNvGraphicFramePr/>
          <p:nvPr/>
        </p:nvGraphicFramePr>
        <p:xfrm>
          <a:off x="666600" y="242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{A7F80A2B-6927-4104-A54A-A0A524769177}</a:tableStyleId>
              </a:tblPr>
              <a:tblGrid>
                <a:gridCol w="6214800"/>
                <a:gridCol w="1716100"/>
              </a:tblGrid>
              <a:tr h="47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Logistic Regression ngram(1,3)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f1_score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45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 preprocessing (including sampling), ngram_range(1,3), classweights(0.15,0.85)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0.61122</a:t>
                      </a:r>
                      <a:endParaRPr sz="1150">
                        <a:solidFill>
                          <a:srgbClr val="33333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0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classweights(0.117,0.753) predict_proba(&gt;0.63)  [ without preprocessing ]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0.62797 </a:t>
                      </a:r>
                      <a:endParaRPr b="1"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classweights(0.117,0.753) predict_proba(&gt;0.45)  [ without preprocessing ]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0.64861</a:t>
                      </a:r>
                      <a:endParaRPr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classweights(0.117,0.685) predict_proba(&gt;0.425)  [ without preprocessing ]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0.64902 </a:t>
                      </a:r>
                      <a:r>
                        <a:rPr b="1" lang="en" sz="11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(BEST)</a:t>
                      </a:r>
                      <a:endParaRPr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9" name="Google Shape;279;p41"/>
          <p:cNvSpPr txBox="1"/>
          <p:nvPr/>
        </p:nvSpPr>
        <p:spPr>
          <a:xfrm>
            <a:off x="933350" y="1412975"/>
            <a:ext cx="7397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 - f1_score on (kaggle)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2"/>
          <p:cNvPicPr preferRelativeResize="0"/>
          <p:nvPr/>
        </p:nvPicPr>
        <p:blipFill rotWithShape="1">
          <a:blip r:embed="rId3">
            <a:alphaModFix/>
          </a:blip>
          <a:srcRect b="9089" l="20257" r="6978" t="24079"/>
          <a:stretch/>
        </p:blipFill>
        <p:spPr>
          <a:xfrm>
            <a:off x="298650" y="495300"/>
            <a:ext cx="8427499" cy="43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7650" y="1437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Data Analysis</a:t>
            </a:r>
            <a:endParaRPr sz="3700"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550675" y="2224375"/>
            <a:ext cx="4825500" cy="25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Data contains letters, numbers, </a:t>
            </a:r>
            <a:r>
              <a:rPr lang="en" sz="1400"/>
              <a:t>punctuation </a:t>
            </a:r>
            <a:r>
              <a:rPr lang="en" sz="1400"/>
              <a:t>marks and special characters.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Data also contains few words of different languages.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It contains html tags and </a:t>
            </a:r>
            <a:r>
              <a:rPr lang="en" sz="1400"/>
              <a:t>URLs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Contains both uppercase and lowercase letters.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Sentences contain contractions.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Bias in target value: Most of the target values are ‘0’. 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975" y="2224375"/>
            <a:ext cx="3277750" cy="24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729450" y="2078875"/>
            <a:ext cx="7688700" cy="25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Remove URL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Remove all special characters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Expand contractions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Change all the letters to lowercase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Tokenized the sentences.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Remove stop words.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Lemmatization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727650" y="1288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Preprocessing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Preprocessing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Vectorizers</a:t>
            </a:r>
            <a:endParaRPr sz="2500"/>
          </a:p>
          <a:p>
            <a:pPr indent="-33020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Used Count-vectorizer and TF-IDF (term frequency - inverse document frequency) to vectorize the dataset.	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</a:t>
            </a:r>
            <a:r>
              <a:rPr lang="en" sz="1600"/>
              <a:t>ried different values of maxfeatures and ngrams.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ngram(1,2) and ngram(1,3) gave best f1_score.</a:t>
            </a:r>
            <a:endParaRPr sz="1600"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Over Sampling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565950" y="2175500"/>
            <a:ext cx="7688700" cy="26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The given dataset has bias in the target value. Number of 0’s is more than 10x the number of 1’s in the dataset.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To increase the priority to the minor class we used </a:t>
            </a:r>
            <a:r>
              <a:rPr lang="en" sz="1600"/>
              <a:t>random</a:t>
            </a:r>
            <a:r>
              <a:rPr lang="en" sz="1600"/>
              <a:t> over sampler which  can either be used to increase the minority class data points or decrease the majority class data points.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66625" y="1415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4B4B"/>
                </a:solidFill>
              </a:rPr>
              <a:t>Training </a:t>
            </a:r>
            <a:r>
              <a:rPr lang="en">
                <a:solidFill>
                  <a:srgbClr val="4B4B4B"/>
                </a:solidFill>
              </a:rPr>
              <a:t> </a:t>
            </a:r>
            <a:r>
              <a:rPr lang="en">
                <a:solidFill>
                  <a:srgbClr val="4B4B4B"/>
                </a:solidFill>
              </a:rPr>
              <a:t>Models Used:</a:t>
            </a:r>
            <a:endParaRPr>
              <a:solidFill>
                <a:srgbClr val="4B4B4B"/>
              </a:solidFill>
            </a:endParaRPr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600700" y="2162250"/>
            <a:ext cx="8237100" cy="28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Logistic Regression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Perceptron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XGBoost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Ridge Classifier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/>
              <a:t>For each of the above models we have tried both Count vectorization and tf-idf vectorization.</a:t>
            </a:r>
            <a:endParaRPr b="1"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➔"/>
            </a:pPr>
            <a:r>
              <a:rPr lang="en" sz="1500"/>
              <a:t>SVM and Adaboost: Taking a lot of </a:t>
            </a:r>
            <a:r>
              <a:rPr lang="en" sz="1500"/>
              <a:t>time for training.</a:t>
            </a:r>
            <a:endParaRPr b="1"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766625" y="1415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4B4B"/>
                </a:solidFill>
              </a:rPr>
              <a:t>Training  Models Used:</a:t>
            </a:r>
            <a:endParaRPr>
              <a:solidFill>
                <a:srgbClr val="4B4B4B"/>
              </a:solidFill>
            </a:endParaRPr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707150" y="2185225"/>
            <a:ext cx="7907400" cy="25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Logistic Regression </a:t>
            </a:r>
            <a:endParaRPr sz="1400"/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Tried different number of iterations to find best f1_score for the prediction.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Gave the best f1_score out of all the models we tried.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Perceptron, XGBoost, Ridge Classifier </a:t>
            </a:r>
            <a:endParaRPr sz="1400"/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Gave similar f1_score, but Logistic regression gave a higher f1_score compared to them.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                               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Google Shape;183;p25"/>
          <p:cNvGraphicFramePr/>
          <p:nvPr/>
        </p:nvGraphicFramePr>
        <p:xfrm>
          <a:off x="892425" y="234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{A7F80A2B-6927-4104-A54A-A0A524769177}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Count-Vectorizer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Tf-Idf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0.5892587486048191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0.5237924682767089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Perceptron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0.49960274804879184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0.46995762928173973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Ridge 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0.5182186234817814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0.558688819039066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Xg-Boost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0.5020454545454546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0.5006962007331419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4" name="Google Shape;184;p25"/>
          <p:cNvSpPr txBox="1"/>
          <p:nvPr/>
        </p:nvSpPr>
        <p:spPr>
          <a:xfrm>
            <a:off x="1021200" y="1524275"/>
            <a:ext cx="340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f1_scores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